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82" r:id="rId3"/>
    <p:sldId id="368" r:id="rId4"/>
    <p:sldId id="439" r:id="rId5"/>
    <p:sldId id="278" r:id="rId6"/>
    <p:sldId id="273" r:id="rId7"/>
    <p:sldId id="274" r:id="rId8"/>
    <p:sldId id="275"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90" autoAdjust="0"/>
    <p:restoredTop sz="94660"/>
  </p:normalViewPr>
  <p:slideViewPr>
    <p:cSldViewPr>
      <p:cViewPr varScale="1">
        <p:scale>
          <a:sx n="87" d="100"/>
          <a:sy n="87" d="100"/>
        </p:scale>
        <p:origin x="-3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2020-09-22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The zero vector</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The zero vector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The zero vector</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The zero vector</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The zero vector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The zero vector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The zero vector</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microsoft.com/office/2007/relationships/media" Target="../media/media3.wav"/><Relationship Id="rId7" Type="http://schemas.openxmlformats.org/officeDocument/2006/relationships/image" Target="../media/image10.wmf"/><Relationship Id="rId12" Type="http://schemas.openxmlformats.org/officeDocument/2006/relationships/image" Target="../media/image9.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2.wmf"/><Relationship Id="rId5" Type="http://schemas.openxmlformats.org/officeDocument/2006/relationships/slideLayout" Target="../slideLayouts/slideLayout2.xml"/><Relationship Id="rId10" Type="http://schemas.openxmlformats.org/officeDocument/2006/relationships/oleObject" Target="../embeddings/oleObject3.bin"/><Relationship Id="rId4" Type="http://schemas.openxmlformats.org/officeDocument/2006/relationships/audio" Target="../media/media3.wav"/><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microsoft.com/office/2007/relationships/media" Target="../media/media4.wav"/><Relationship Id="rId7" Type="http://schemas.openxmlformats.org/officeDocument/2006/relationships/image" Target="../media/image13.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4.wav"/><Relationship Id="rId9"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7" Type="http://schemas.openxmlformats.org/officeDocument/2006/relationships/image" Target="../media/image9.png"/><Relationship Id="rId2" Type="http://schemas.microsoft.com/office/2007/relationships/media" Target="../media/media5.wav"/><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2.1.2 The zero vector</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7693"/>
    </mc:Choice>
    <mc:Fallback>
      <p:transition spd="slow" advTm="7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Define the zero vector</a:t>
            </a:r>
          </a:p>
          <a:p>
            <a:pPr lvl="1"/>
            <a:r>
              <a:rPr lang="en-US" dirty="0" smtClean="0"/>
              <a:t>Describe the representation</a:t>
            </a:r>
          </a:p>
          <a:p>
            <a:pPr lvl="1"/>
            <a:r>
              <a:rPr lang="en-US" dirty="0" smtClean="0"/>
              <a:t>Describe its significance</a:t>
            </a:r>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9020"/>
    </mc:Choice>
    <mc:Fallback>
      <p:transition spd="slow" advTm="9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zero vector</a:t>
            </a:r>
            <a:endParaRPr lang="en-CA" dirty="0"/>
          </a:p>
        </p:txBody>
      </p:sp>
      <p:sp>
        <p:nvSpPr>
          <p:cNvPr id="3" name="Content Placeholder 2"/>
          <p:cNvSpPr>
            <a:spLocks noGrp="1"/>
          </p:cNvSpPr>
          <p:nvPr>
            <p:ph idx="1"/>
          </p:nvPr>
        </p:nvSpPr>
        <p:spPr/>
        <p:txBody>
          <a:bodyPr/>
          <a:lstStyle/>
          <a:p>
            <a:r>
              <a:rPr lang="en-US" dirty="0" smtClean="0"/>
              <a:t>The </a:t>
            </a:r>
            <a:r>
              <a:rPr lang="en-US" i="1" dirty="0" smtClean="0"/>
              <a:t>n</a:t>
            </a:r>
            <a:r>
              <a:rPr lang="en-US" dirty="0" smtClean="0"/>
              <a:t>-dimensional vector is a vector with </a:t>
            </a:r>
            <a:r>
              <a:rPr lang="en-US" i="1" dirty="0" smtClean="0"/>
              <a:t>n</a:t>
            </a:r>
            <a:r>
              <a:rPr lang="en-US" dirty="0" smtClean="0"/>
              <a:t> entries,</a:t>
            </a:r>
          </a:p>
          <a:p>
            <a:pPr marL="0" indent="0">
              <a:buNone/>
            </a:pPr>
            <a:r>
              <a:rPr lang="en-US" dirty="0"/>
              <a:t>	</a:t>
            </a:r>
            <a:r>
              <a:rPr lang="en-US" dirty="0" smtClean="0"/>
              <a:t>all of which are zero</a:t>
            </a:r>
          </a:p>
          <a:p>
            <a:r>
              <a:rPr lang="en-US" dirty="0" smtClean="0"/>
              <a:t>It is represented with a bold “0” with a subscript </a:t>
            </a:r>
            <a:r>
              <a:rPr lang="en-US" i="1" dirty="0" smtClean="0"/>
              <a:t>n</a:t>
            </a:r>
            <a:r>
              <a:rPr lang="en-US" dirty="0" smtClean="0"/>
              <a:t>:</a:t>
            </a:r>
          </a:p>
          <a:p>
            <a:endParaRPr lang="en-US" dirty="0">
              <a:latin typeface="Times New Roman" panose="02020603050405020304" pitchFamily="18" charset="0"/>
            </a:endParaRPr>
          </a:p>
          <a:p>
            <a:endParaRPr lang="en-US" dirty="0" smtClean="0">
              <a:latin typeface="Times New Roman" panose="02020603050405020304" pitchFamily="18" charset="0"/>
            </a:endParaRPr>
          </a:p>
          <a:p>
            <a:pPr marL="0" indent="0">
              <a:buNone/>
            </a:pPr>
            <a:r>
              <a:rPr lang="en-US" dirty="0">
                <a:latin typeface="Times New Roman" panose="02020603050405020304" pitchFamily="18" charset="0"/>
              </a:rPr>
              <a:t> </a:t>
            </a:r>
            <a:r>
              <a:rPr lang="en-US" dirty="0" smtClean="0">
                <a:latin typeface="Times New Roman" panose="02020603050405020304" pitchFamily="18" charset="0"/>
              </a:rPr>
              <a:t>    </a:t>
            </a:r>
            <a:endParaRPr lang="en-US" dirty="0" smtClean="0"/>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9" name="Object 8"/>
          <p:cNvGraphicFramePr>
            <a:graphicFrameLocks noChangeAspect="1"/>
          </p:cNvGraphicFramePr>
          <p:nvPr>
            <p:extLst>
              <p:ext uri="{D42A27DB-BD31-4B8C-83A1-F6EECF244321}">
                <p14:modId xmlns:p14="http://schemas.microsoft.com/office/powerpoint/2010/main" val="3767247358"/>
              </p:ext>
            </p:extLst>
          </p:nvPr>
        </p:nvGraphicFramePr>
        <p:xfrm>
          <a:off x="4953000" y="2819400"/>
          <a:ext cx="977900" cy="3321050"/>
        </p:xfrm>
        <a:graphic>
          <a:graphicData uri="http://schemas.openxmlformats.org/presentationml/2006/ole">
            <mc:AlternateContent xmlns:mc="http://schemas.openxmlformats.org/markup-compatibility/2006">
              <mc:Choice xmlns:v="urn:schemas-microsoft-com:vml" Requires="v">
                <p:oleObj spid="_x0000_s105611" name="Equation" r:id="rId6" imgW="888840" imgH="3022560" progId="Equation.DSMT4">
                  <p:embed/>
                </p:oleObj>
              </mc:Choice>
              <mc:Fallback>
                <p:oleObj name="Equation" r:id="rId6" imgW="888840" imgH="3022560" progId="Equation.DSMT4">
                  <p:embed/>
                  <p:pic>
                    <p:nvPicPr>
                      <p:cNvPr id="0" name="Object 5"/>
                      <p:cNvPicPr>
                        <a:picLocks noChangeAspect="1" noChangeArrowheads="1"/>
                      </p:cNvPicPr>
                      <p:nvPr/>
                    </p:nvPicPr>
                    <p:blipFill>
                      <a:blip r:embed="rId7"/>
                      <a:srcRect/>
                      <a:stretch>
                        <a:fillRect/>
                      </a:stretch>
                    </p:blipFill>
                    <p:spPr bwMode="auto">
                      <a:xfrm>
                        <a:off x="4953000" y="2819400"/>
                        <a:ext cx="9779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4927503"/>
              </p:ext>
            </p:extLst>
          </p:nvPr>
        </p:nvGraphicFramePr>
        <p:xfrm>
          <a:off x="2362200" y="4038600"/>
          <a:ext cx="990600" cy="809625"/>
        </p:xfrm>
        <a:graphic>
          <a:graphicData uri="http://schemas.openxmlformats.org/presentationml/2006/ole">
            <mc:AlternateContent xmlns:mc="http://schemas.openxmlformats.org/markup-compatibility/2006">
              <mc:Choice xmlns:v="urn:schemas-microsoft-com:vml" Requires="v">
                <p:oleObj spid="_x0000_s105612" name="Equation" r:id="rId8" imgW="901440" imgH="736560" progId="Equation.DSMT4">
                  <p:embed/>
                </p:oleObj>
              </mc:Choice>
              <mc:Fallback>
                <p:oleObj name="Equation" r:id="rId8" imgW="901440" imgH="736560" progId="Equation.DSMT4">
                  <p:embed/>
                  <p:pic>
                    <p:nvPicPr>
                      <p:cNvPr id="0" name=""/>
                      <p:cNvPicPr>
                        <a:picLocks noChangeAspect="1" noChangeArrowheads="1"/>
                      </p:cNvPicPr>
                      <p:nvPr/>
                    </p:nvPicPr>
                    <p:blipFill>
                      <a:blip r:embed="rId9"/>
                      <a:srcRect/>
                      <a:stretch>
                        <a:fillRect/>
                      </a:stretch>
                    </p:blipFill>
                    <p:spPr bwMode="auto">
                      <a:xfrm>
                        <a:off x="2362200" y="4038600"/>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14254358"/>
              </p:ext>
            </p:extLst>
          </p:nvPr>
        </p:nvGraphicFramePr>
        <p:xfrm>
          <a:off x="3657600" y="3429000"/>
          <a:ext cx="977900" cy="2065337"/>
        </p:xfrm>
        <a:graphic>
          <a:graphicData uri="http://schemas.openxmlformats.org/presentationml/2006/ole">
            <mc:AlternateContent xmlns:mc="http://schemas.openxmlformats.org/markup-compatibility/2006">
              <mc:Choice xmlns:v="urn:schemas-microsoft-com:vml" Requires="v">
                <p:oleObj spid="_x0000_s105613" name="Equation" r:id="rId10" imgW="888840" imgH="1879560" progId="Equation.DSMT4">
                  <p:embed/>
                </p:oleObj>
              </mc:Choice>
              <mc:Fallback>
                <p:oleObj name="Equation" r:id="rId10" imgW="888840" imgH="1879560" progId="Equation.DSMT4">
                  <p:embed/>
                  <p:pic>
                    <p:nvPicPr>
                      <p:cNvPr id="0" name=""/>
                      <p:cNvPicPr>
                        <a:picLocks noChangeAspect="1" noChangeArrowheads="1"/>
                      </p:cNvPicPr>
                      <p:nvPr/>
                    </p:nvPicPr>
                    <p:blipFill>
                      <a:blip r:embed="rId11"/>
                      <a:srcRect/>
                      <a:stretch>
                        <a:fillRect/>
                      </a:stretch>
                    </p:blipFill>
                    <p:spPr bwMode="auto">
                      <a:xfrm>
                        <a:off x="3657600" y="3429000"/>
                        <a:ext cx="9779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Audio 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1524393779"/>
      </p:ext>
    </p:extLst>
  </p:cSld>
  <p:clrMapOvr>
    <a:masterClrMapping/>
  </p:clrMapOvr>
  <mc:AlternateContent xmlns:mc="http://schemas.openxmlformats.org/markup-compatibility/2006">
    <mc:Choice xmlns:p14="http://schemas.microsoft.com/office/powerpoint/2010/main" Requires="p14">
      <p:transition spd="slow" p14:dur="2000" advTm="31929"/>
    </mc:Choice>
    <mc:Fallback>
      <p:transition spd="slow" advTm="31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zero vector</a:t>
            </a:r>
            <a:endParaRPr lang="en-CA" dirty="0"/>
          </a:p>
        </p:txBody>
      </p:sp>
      <p:sp>
        <p:nvSpPr>
          <p:cNvPr id="3" name="Content Placeholder 2"/>
          <p:cNvSpPr>
            <a:spLocks noGrp="1"/>
          </p:cNvSpPr>
          <p:nvPr>
            <p:ph idx="1"/>
          </p:nvPr>
        </p:nvSpPr>
        <p:spPr/>
        <p:txBody>
          <a:bodyPr/>
          <a:lstStyle/>
          <a:p>
            <a:r>
              <a:rPr lang="en-US" dirty="0" smtClean="0"/>
              <a:t>The zero vector is the same for </a:t>
            </a:r>
            <a:r>
              <a:rPr lang="en-US" b="1" dirty="0" smtClean="0">
                <a:latin typeface="Times New Roman" panose="02020603050405020304" pitchFamily="18" charset="0"/>
              </a:rPr>
              <a:t>R</a:t>
            </a:r>
            <a:r>
              <a:rPr lang="en-US" i="1" baseline="30000" dirty="0" smtClean="0">
                <a:latin typeface="Times New Roman" panose="02020603050405020304" pitchFamily="18" charset="0"/>
              </a:rPr>
              <a:t>n</a:t>
            </a:r>
            <a:r>
              <a:rPr lang="en-US" dirty="0" smtClean="0"/>
              <a:t> and </a:t>
            </a:r>
            <a:r>
              <a:rPr lang="en-US" b="1" dirty="0" smtClean="0">
                <a:latin typeface="Times New Roman" panose="02020603050405020304" pitchFamily="18" charset="0"/>
              </a:rPr>
              <a:t>C</a:t>
            </a:r>
            <a:r>
              <a:rPr lang="en-US" i="1" baseline="30000" dirty="0" smtClean="0">
                <a:latin typeface="Times New Roman" panose="02020603050405020304" pitchFamily="18" charset="0"/>
              </a:rPr>
              <a:t>n</a:t>
            </a:r>
            <a:endParaRPr lang="en-US" dirty="0" smtClean="0">
              <a:latin typeface="Times New Roman" panose="02020603050405020304" pitchFamily="18" charset="0"/>
            </a:endParaRPr>
          </a:p>
          <a:p>
            <a:r>
              <a:rPr lang="en-US" dirty="0" smtClean="0"/>
              <a:t>We </a:t>
            </a:r>
            <a:r>
              <a:rPr lang="en-US" dirty="0" smtClean="0"/>
              <a:t>may refer to the zero vector as </a:t>
            </a:r>
            <a:r>
              <a:rPr lang="en-US" i="1" dirty="0" smtClean="0"/>
              <a:t>the origin</a:t>
            </a:r>
          </a:p>
          <a:p>
            <a:r>
              <a:rPr lang="en-US" dirty="0" smtClean="0"/>
              <a:t>If the dimension is obvious or not relevant, we will just use </a:t>
            </a:r>
            <a:r>
              <a:rPr lang="en-US" b="1" dirty="0" smtClean="0">
                <a:latin typeface="Times New Roman" panose="02020603050405020304" pitchFamily="18" charset="0"/>
              </a:rPr>
              <a:t>0</a:t>
            </a:r>
          </a:p>
          <a:p>
            <a:r>
              <a:rPr lang="en-US" dirty="0" smtClean="0"/>
              <a:t>The zero vector will play a similar role to the </a:t>
            </a:r>
            <a:r>
              <a:rPr lang="en-US" dirty="0" smtClean="0">
                <a:latin typeface="Times New Roman" panose="02020603050405020304" pitchFamily="18" charset="0"/>
              </a:rPr>
              <a:t>0</a:t>
            </a:r>
            <a:r>
              <a:rPr lang="en-US" dirty="0" smtClean="0"/>
              <a:t> element in a </a:t>
            </a:r>
            <a:r>
              <a:rPr lang="en-US" dirty="0" smtClean="0"/>
              <a:t>field with respect to vector addition</a:t>
            </a:r>
            <a:endParaRPr lang="en-US" dirty="0" smtClean="0"/>
          </a:p>
          <a:p>
            <a:r>
              <a:rPr lang="en-US" dirty="0" smtClean="0"/>
              <a:t>If the zero vector is being handwritten,</a:t>
            </a:r>
          </a:p>
          <a:p>
            <a:pPr marL="0" indent="0">
              <a:buNone/>
            </a:pPr>
            <a:r>
              <a:rPr lang="en-US" dirty="0"/>
              <a:t>	</a:t>
            </a:r>
            <a:r>
              <a:rPr lang="en-US" dirty="0" smtClean="0"/>
              <a:t>it will be a zero with an arrow above it:      or just </a:t>
            </a:r>
            <a:endParaRPr lang="en-US" dirty="0"/>
          </a:p>
          <a:p>
            <a:endParaRPr lang="en-US" dirty="0" smtClean="0"/>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8" name="Object 7"/>
          <p:cNvGraphicFramePr>
            <a:graphicFrameLocks noChangeAspect="1"/>
          </p:cNvGraphicFramePr>
          <p:nvPr>
            <p:extLst>
              <p:ext uri="{D42A27DB-BD31-4B8C-83A1-F6EECF244321}">
                <p14:modId xmlns:p14="http://schemas.microsoft.com/office/powerpoint/2010/main" val="3976333849"/>
              </p:ext>
            </p:extLst>
          </p:nvPr>
        </p:nvGraphicFramePr>
        <p:xfrm>
          <a:off x="6197600" y="3994603"/>
          <a:ext cx="279400" cy="403225"/>
        </p:xfrm>
        <a:graphic>
          <a:graphicData uri="http://schemas.openxmlformats.org/presentationml/2006/ole">
            <mc:AlternateContent xmlns:mc="http://schemas.openxmlformats.org/markup-compatibility/2006">
              <mc:Choice xmlns:v="urn:schemas-microsoft-com:vml" Requires="v">
                <p:oleObj spid="_x0000_s131091" name="Equation" r:id="rId6" imgW="253800" imgH="368280" progId="Equation.DSMT4">
                  <p:embed/>
                </p:oleObj>
              </mc:Choice>
              <mc:Fallback>
                <p:oleObj name="Equation" r:id="rId6" imgW="253800" imgH="368280" progId="Equation.DSMT4">
                  <p:embed/>
                  <p:pic>
                    <p:nvPicPr>
                      <p:cNvPr id="0" name="Object 5"/>
                      <p:cNvPicPr>
                        <a:picLocks noChangeAspect="1" noChangeArrowheads="1"/>
                      </p:cNvPicPr>
                      <p:nvPr/>
                    </p:nvPicPr>
                    <p:blipFill>
                      <a:blip r:embed="rId7"/>
                      <a:srcRect/>
                      <a:stretch>
                        <a:fillRect/>
                      </a:stretch>
                    </p:blipFill>
                    <p:spPr bwMode="auto">
                      <a:xfrm>
                        <a:off x="6197600" y="3994603"/>
                        <a:ext cx="279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0409402"/>
              </p:ext>
            </p:extLst>
          </p:nvPr>
        </p:nvGraphicFramePr>
        <p:xfrm>
          <a:off x="7326086" y="4000272"/>
          <a:ext cx="180975" cy="333375"/>
        </p:xfrm>
        <a:graphic>
          <a:graphicData uri="http://schemas.openxmlformats.org/presentationml/2006/ole">
            <mc:AlternateContent xmlns:mc="http://schemas.openxmlformats.org/markup-compatibility/2006">
              <mc:Choice xmlns:v="urn:schemas-microsoft-com:vml" Requires="v">
                <p:oleObj spid="_x0000_s131092" name="Equation" r:id="rId8" imgW="164880" imgH="304560" progId="Equation.DSMT4">
                  <p:embed/>
                </p:oleObj>
              </mc:Choice>
              <mc:Fallback>
                <p:oleObj name="Equation" r:id="rId8" imgW="164880" imgH="304560" progId="Equation.DSMT4">
                  <p:embed/>
                  <p:pic>
                    <p:nvPicPr>
                      <p:cNvPr id="0" name=""/>
                      <p:cNvPicPr>
                        <a:picLocks noChangeAspect="1" noChangeArrowheads="1"/>
                      </p:cNvPicPr>
                      <p:nvPr/>
                    </p:nvPicPr>
                    <p:blipFill>
                      <a:blip r:embed="rId9"/>
                      <a:srcRect/>
                      <a:stretch>
                        <a:fillRect/>
                      </a:stretch>
                    </p:blipFill>
                    <p:spPr bwMode="auto">
                      <a:xfrm>
                        <a:off x="7326086" y="4000272"/>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Audio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1958083515"/>
      </p:ext>
    </p:extLst>
  </p:cSld>
  <p:clrMapOvr>
    <a:masterClrMapping/>
  </p:clrMapOvr>
  <mc:AlternateContent xmlns:mc="http://schemas.openxmlformats.org/markup-compatibility/2006">
    <mc:Choice xmlns:p14="http://schemas.microsoft.com/office/powerpoint/2010/main" Requires="p14">
      <p:transition spd="slow" p14:dur="2000" advTm="70231"/>
    </mc:Choice>
    <mc:Fallback>
      <p:transition spd="slow" advTm="70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Following this </a:t>
            </a:r>
            <a:r>
              <a:rPr lang="en-US" dirty="0"/>
              <a:t>topic</a:t>
            </a:r>
            <a:r>
              <a:rPr lang="en-US" dirty="0" smtClean="0"/>
              <a:t>, you now</a:t>
            </a:r>
          </a:p>
          <a:p>
            <a:pPr lvl="1"/>
            <a:r>
              <a:rPr lang="en-US" dirty="0" smtClean="0"/>
              <a:t>Understand the idea of the zero vector</a:t>
            </a:r>
          </a:p>
          <a:p>
            <a:pPr lvl="1"/>
            <a:r>
              <a:rPr lang="en-US" dirty="0" smtClean="0"/>
              <a:t>Know how it will be represented; as </a:t>
            </a:r>
            <a:r>
              <a:rPr lang="en-US" b="1" dirty="0" smtClean="0">
                <a:latin typeface="Times New Roman" panose="02020603050405020304" pitchFamily="18" charset="0"/>
              </a:rPr>
              <a:t>0</a:t>
            </a:r>
            <a:r>
              <a:rPr lang="en-US" i="1" baseline="-25000" dirty="0" smtClean="0">
                <a:latin typeface="Times New Roman" panose="02020603050405020304" pitchFamily="18" charset="0"/>
              </a:rPr>
              <a:t>n</a:t>
            </a:r>
            <a:r>
              <a:rPr lang="en-US" i="1" baseline="30000" dirty="0" smtClean="0"/>
              <a:t> </a:t>
            </a:r>
            <a:r>
              <a:rPr lang="en-US" dirty="0" smtClean="0"/>
              <a:t>or as</a:t>
            </a:r>
          </a:p>
          <a:p>
            <a:pPr lvl="1"/>
            <a:r>
              <a:rPr lang="en-US" dirty="0" smtClean="0"/>
              <a:t>Are aware we may leave off the </a:t>
            </a:r>
            <a:r>
              <a:rPr lang="en-US" i="1" dirty="0" smtClean="0"/>
              <a:t>n</a:t>
            </a:r>
            <a:r>
              <a:rPr lang="en-US" dirty="0" smtClean="0"/>
              <a:t> if the dimension is either obvious or irrelevant  </a:t>
            </a:r>
            <a:endParaRPr lang="en-US" baseline="-25000" dirty="0"/>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7" name="Object 6"/>
          <p:cNvGraphicFramePr>
            <a:graphicFrameLocks noChangeAspect="1"/>
          </p:cNvGraphicFramePr>
          <p:nvPr>
            <p:extLst>
              <p:ext uri="{D42A27DB-BD31-4B8C-83A1-F6EECF244321}">
                <p14:modId xmlns:p14="http://schemas.microsoft.com/office/powerpoint/2010/main" val="3112940510"/>
              </p:ext>
            </p:extLst>
          </p:nvPr>
        </p:nvGraphicFramePr>
        <p:xfrm>
          <a:off x="6295572" y="2394403"/>
          <a:ext cx="279400" cy="403225"/>
        </p:xfrm>
        <a:graphic>
          <a:graphicData uri="http://schemas.openxmlformats.org/presentationml/2006/ole">
            <mc:AlternateContent xmlns:mc="http://schemas.openxmlformats.org/markup-compatibility/2006">
              <mc:Choice xmlns:v="urn:schemas-microsoft-com:vml" Requires="v">
                <p:oleObj spid="_x0000_s123927" name="Equation" r:id="rId5" imgW="253800" imgH="368280" progId="Equation.DSMT4">
                  <p:embed/>
                </p:oleObj>
              </mc:Choice>
              <mc:Fallback>
                <p:oleObj name="Equation" r:id="rId5" imgW="253800" imgH="36828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5572" y="2394403"/>
                        <a:ext cx="279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4136003"/>
      </p:ext>
    </p:extLst>
  </p:cSld>
  <p:clrMapOvr>
    <a:masterClrMapping/>
  </p:clrMapOvr>
  <mc:AlternateContent xmlns:mc="http://schemas.openxmlformats.org/markup-compatibility/2006">
    <mc:Choice xmlns:p14="http://schemas.microsoft.com/office/powerpoint/2010/main" Requires="p14">
      <p:transition spd="slow" p14:dur="2000" advTm="26415"/>
    </mc:Choice>
    <mc:Fallback>
      <p:transition spd="slow" advTm="26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CA" sz="1800" dirty="0"/>
              <a:t>[</a:t>
            </a:r>
            <a:r>
              <a:rPr lang="en-CA" sz="1800" dirty="0" smtClean="0"/>
              <a:t>1]	</a:t>
            </a:r>
            <a:r>
              <a:rPr lang="en-CA" sz="1800" dirty="0"/>
              <a:t>https://en.wikipedia.org/wiki/Zero_element#Additive_identities</a:t>
            </a:r>
            <a:endParaRPr lang="en-CA" sz="1800" dirty="0" smtClean="0"/>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advTm="2036"/>
    </mc:Choice>
    <mc:Fallback>
      <p:transition spd="slow" advTm="2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advTm="1775"/>
    </mc:Choice>
    <mc:Fallback>
      <p:transition spd="slow" advTm="1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The zero vector</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advTm="1453"/>
    </mc:Choice>
    <mc:Fallback>
      <p:transition spd="slow" advTm="1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The zero vector</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advTm="3340"/>
    </mc:Choice>
    <mc:Fallback>
      <p:transition spd="slow" advTm="3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8.8|5.4|2.3"/>
</p:tagLst>
</file>

<file path=ppt/tags/tag2.xml><?xml version="1.0" encoding="utf-8"?>
<p:tagLst xmlns:a="http://schemas.openxmlformats.org/drawingml/2006/main" xmlns:r="http://schemas.openxmlformats.org/officeDocument/2006/relationships" xmlns:p="http://schemas.openxmlformats.org/presentationml/2006/main">
  <p:tag name="TIMING" val="|9.6|18.1|10.2|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17091</TotalTime>
  <Words>359</Words>
  <Application>Microsoft Office PowerPoint</Application>
  <PresentationFormat>On-screen Show (4:3)</PresentationFormat>
  <Paragraphs>53</Paragraphs>
  <Slides>9</Slides>
  <Notes>0</Notes>
  <HiddenSlides>0</HiddenSlides>
  <MMClips>9</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2.1.2 The zero vector</vt:lpstr>
      <vt:lpstr>Introduction</vt:lpstr>
      <vt:lpstr>The zero vector</vt:lpstr>
      <vt:lpstr>The zero vector</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394</cp:revision>
  <dcterms:created xsi:type="dcterms:W3CDTF">2020-04-30T19:27:29Z</dcterms:created>
  <dcterms:modified xsi:type="dcterms:W3CDTF">2020-09-22T21:46:18Z</dcterms:modified>
</cp:coreProperties>
</file>